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8" r:id="rId2"/>
    <p:sldId id="259" r:id="rId3"/>
    <p:sldId id="260" r:id="rId4"/>
    <p:sldId id="261" r:id="rId5"/>
    <p:sldId id="262" r:id="rId6"/>
    <p:sldId id="271" r:id="rId7"/>
    <p:sldId id="263" r:id="rId8"/>
    <p:sldId id="264" r:id="rId9"/>
    <p:sldId id="266" r:id="rId10"/>
    <p:sldId id="272" r:id="rId11"/>
    <p:sldId id="268" r:id="rId12"/>
    <p:sldId id="269" r:id="rId13"/>
    <p:sldId id="270" r:id="rId14"/>
    <p:sldId id="285" r:id="rId15"/>
    <p:sldId id="316" r:id="rId16"/>
    <p:sldId id="329" r:id="rId17"/>
    <p:sldId id="327" r:id="rId18"/>
    <p:sldId id="330" r:id="rId19"/>
    <p:sldId id="332" r:id="rId20"/>
    <p:sldId id="334" r:id="rId21"/>
    <p:sldId id="321" r:id="rId22"/>
    <p:sldId id="336" r:id="rId23"/>
    <p:sldId id="333" r:id="rId24"/>
    <p:sldId id="346" r:id="rId25"/>
    <p:sldId id="347" r:id="rId26"/>
    <p:sldId id="335" r:id="rId27"/>
    <p:sldId id="348" r:id="rId28"/>
    <p:sldId id="317" r:id="rId29"/>
    <p:sldId id="319" r:id="rId30"/>
    <p:sldId id="324" r:id="rId31"/>
    <p:sldId id="349" r:id="rId32"/>
    <p:sldId id="351" r:id="rId33"/>
    <p:sldId id="318" r:id="rId34"/>
    <p:sldId id="350" r:id="rId35"/>
    <p:sldId id="320" r:id="rId36"/>
    <p:sldId id="322" r:id="rId37"/>
    <p:sldId id="323" r:id="rId38"/>
    <p:sldId id="353" r:id="rId39"/>
    <p:sldId id="325" r:id="rId40"/>
    <p:sldId id="326" r:id="rId41"/>
    <p:sldId id="352" r:id="rId42"/>
    <p:sldId id="341" r:id="rId43"/>
    <p:sldId id="343" r:id="rId44"/>
    <p:sldId id="34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ChenXM" initials="C" lastIdx="0" clrIdx="1">
    <p:extLst>
      <p:ext uri="{19B8F6BF-5375-455C-9EA6-DF929625EA0E}">
        <p15:presenceInfo xmlns:p15="http://schemas.microsoft.com/office/powerpoint/2012/main" userId="ChenX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74168" autoAdjust="0"/>
  </p:normalViewPr>
  <p:slideViewPr>
    <p:cSldViewPr snapToGrid="0">
      <p:cViewPr varScale="1">
        <p:scale>
          <a:sx n="50" d="100"/>
          <a:sy n="50" d="100"/>
        </p:scale>
        <p:origin x="1316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9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51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第五题确定系统参数：</a:t>
            </a:r>
            <a:endParaRPr lang="en-US" altLang="zh-CN" dirty="0"/>
          </a:p>
          <a:p>
            <a:r>
              <a:rPr lang="zh-CN" altLang="en-US" dirty="0"/>
              <a:t>常用方法是画出根轨迹图：分别考虑实根和复根</a:t>
            </a:r>
            <a:endParaRPr lang="en-US" altLang="zh-CN" dirty="0"/>
          </a:p>
          <a:p>
            <a:r>
              <a:rPr lang="zh-CN" altLang="en-US" dirty="0"/>
              <a:t>因果系统？向外侧取；</a:t>
            </a:r>
            <a:endParaRPr lang="en-US" altLang="zh-CN" dirty="0"/>
          </a:p>
          <a:p>
            <a:pPr marL="228600" indent="-228600">
              <a:buAutoNum type="alphaLcPeriod"/>
            </a:pPr>
            <a:r>
              <a:rPr lang="zh-CN" altLang="en-US" dirty="0"/>
              <a:t>极点在单位圆内，考虑俩实根情况：</a:t>
            </a:r>
            <a:r>
              <a:rPr lang="en-US" altLang="zh-CN" dirty="0"/>
              <a:t>(2, 9/4]</a:t>
            </a:r>
            <a:r>
              <a:rPr lang="zh-CN" altLang="en-US" dirty="0"/>
              <a:t>；考虑俩复数根：</a:t>
            </a:r>
            <a:r>
              <a:rPr lang="en-US" altLang="zh-CN" dirty="0"/>
              <a:t>(9/4, 3)</a:t>
            </a:r>
            <a:r>
              <a:rPr lang="zh-CN" altLang="en-US" dirty="0"/>
              <a:t>；综合</a:t>
            </a:r>
            <a:r>
              <a:rPr lang="en-US" altLang="zh-CN" dirty="0">
                <a:sym typeface="Wingdings" panose="05000000000000000000" pitchFamily="2" charset="2"/>
              </a:rPr>
              <a:t>(2, 3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28600" indent="-228600">
              <a:buAutoNum type="alphaLcPeriod"/>
            </a:pPr>
            <a:r>
              <a:rPr lang="zh-CN" altLang="en-US" dirty="0"/>
              <a:t>只有实根，考虑判别式（判别式等于</a:t>
            </a:r>
            <a:r>
              <a:rPr lang="en-US" altLang="zh-CN" dirty="0"/>
              <a:t>0</a:t>
            </a:r>
            <a:r>
              <a:rPr lang="zh-CN" altLang="en-US" dirty="0"/>
              <a:t>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82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给定一个无限延伸的物理系统，一个理想的模型，分析该系统特性</a:t>
            </a:r>
            <a:endParaRPr lang="en-US" altLang="zh-CN" dirty="0"/>
          </a:p>
          <a:p>
            <a:r>
              <a:rPr lang="zh-CN" altLang="en-US" dirty="0"/>
              <a:t>这个理想系统，理想到什么程度？因果性、稳定性？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51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zh-CN" altLang="en-US" dirty="0"/>
              <a:t>根据电路基尔霍夫定律，流进等于留出，写出一个结点的方程</a:t>
            </a:r>
            <a:endParaRPr lang="en-US" altLang="zh-CN" dirty="0"/>
          </a:p>
          <a:p>
            <a:pPr marL="228600" indent="-228600">
              <a:buAutoNum type="alphaLcPeriod"/>
            </a:pPr>
            <a:r>
              <a:rPr lang="zh-CN" altLang="en-US" dirty="0"/>
              <a:t>使用</a:t>
            </a:r>
            <a:r>
              <a:rPr lang="en-US" altLang="zh-CN" dirty="0"/>
              <a:t>Z</a:t>
            </a:r>
            <a:r>
              <a:rPr lang="zh-CN" altLang="en-US" dirty="0"/>
              <a:t>变换，拆分，然后转回时域；注意物理系统的稳定性，电压不能无限大，得到中间的收敛区间，</a:t>
            </a:r>
            <a:r>
              <a:rPr lang="en-US" altLang="zh-CN" dirty="0"/>
              <a:t>1/2</a:t>
            </a:r>
            <a:r>
              <a:rPr lang="zh-CN" altLang="en-US" dirty="0"/>
              <a:t>的指数项取右侧，</a:t>
            </a:r>
            <a:r>
              <a:rPr lang="en-US" altLang="zh-CN" dirty="0"/>
              <a:t>2</a:t>
            </a:r>
            <a:r>
              <a:rPr lang="zh-CN" altLang="en-US" dirty="0"/>
              <a:t>的指数项取左侧；最后化简是绝对值</a:t>
            </a:r>
            <a:r>
              <a:rPr lang="en-US" altLang="zh-CN" dirty="0"/>
              <a:t>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74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这两问问的是，</a:t>
            </a:r>
            <a:r>
              <a:rPr lang="en-US" altLang="zh-CN" dirty="0"/>
              <a:t>Z</a:t>
            </a:r>
            <a:r>
              <a:rPr lang="zh-CN" altLang="en-US" dirty="0"/>
              <a:t>变换的零极点</a:t>
            </a:r>
            <a:endParaRPr lang="en-US" altLang="zh-CN" dirty="0"/>
          </a:p>
          <a:p>
            <a:r>
              <a:rPr lang="zh-CN" altLang="en-US" dirty="0"/>
              <a:t>根据稳定性，收敛域</a:t>
            </a:r>
            <a:r>
              <a:rPr lang="en-US" altLang="zh-CN" dirty="0"/>
              <a:t>: ½&lt;|z|&lt;2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496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</a:t>
            </a:r>
            <a:r>
              <a:rPr lang="en-US" altLang="zh-CN" dirty="0"/>
              <a:t>Z</a:t>
            </a:r>
            <a:r>
              <a:rPr lang="zh-CN" altLang="en-US" dirty="0"/>
              <a:t>反变换，并且给出对应的收敛域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7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单独的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z_-k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不用管，可以当做时移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分母另一项的平方，想到是求导的结果，变换式子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，右侧的东西是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nu[n]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nu[-1-n]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然后时移。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08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无记忆的定义：只与当前有关</a:t>
            </a:r>
            <a:endParaRPr lang="en-US" altLang="zh-CN" dirty="0"/>
          </a:p>
          <a:p>
            <a:r>
              <a:rPr lang="zh-CN" altLang="en-US" dirty="0"/>
              <a:t>时不变的定义：</a:t>
            </a:r>
            <a:r>
              <a:rPr lang="en-US" altLang="zh-CN" dirty="0"/>
              <a:t>t</a:t>
            </a:r>
            <a:r>
              <a:rPr lang="zh-CN" altLang="en-US" dirty="0"/>
              <a:t>变了，形式不变                       </a:t>
            </a:r>
            <a:r>
              <a:rPr lang="en-US" altLang="zh-CN" dirty="0"/>
              <a:t>x(t)</a:t>
            </a:r>
            <a:r>
              <a:rPr lang="en-US" altLang="zh-CN" dirty="0">
                <a:sym typeface="Wingdings" panose="05000000000000000000" pitchFamily="2" charset="2"/>
              </a:rPr>
              <a:t>y(t) </a:t>
            </a:r>
            <a:r>
              <a:rPr lang="zh-CN" altLang="en-US" dirty="0">
                <a:sym typeface="Wingdings" panose="05000000000000000000" pitchFamily="2" charset="2"/>
              </a:rPr>
              <a:t>则 </a:t>
            </a:r>
            <a:r>
              <a:rPr lang="en-US" altLang="zh-CN" dirty="0">
                <a:sym typeface="Wingdings" panose="05000000000000000000" pitchFamily="2" charset="2"/>
              </a:rPr>
              <a:t>x</a:t>
            </a:r>
            <a:r>
              <a:rPr lang="en-US" altLang="zh-CN" dirty="0"/>
              <a:t>(t-t0)</a:t>
            </a:r>
            <a:r>
              <a:rPr lang="en-US" altLang="zh-CN" dirty="0">
                <a:sym typeface="Wingdings" panose="05000000000000000000" pitchFamily="2" charset="2"/>
              </a:rPr>
              <a:t>y(t-t0)</a:t>
            </a:r>
            <a:endParaRPr lang="en-US" altLang="zh-CN" dirty="0"/>
          </a:p>
          <a:p>
            <a:r>
              <a:rPr lang="zh-CN" altLang="en-US" dirty="0"/>
              <a:t>线性的定义：满足齐次、叠加性   对应一个数学公式：</a:t>
            </a:r>
            <a:r>
              <a:rPr lang="en-US" altLang="zh-CN" dirty="0"/>
              <a:t>ax1+bx2</a:t>
            </a:r>
            <a:r>
              <a:rPr lang="en-US" altLang="zh-CN" dirty="0">
                <a:sym typeface="Wingdings" panose="05000000000000000000" pitchFamily="2" charset="2"/>
              </a:rPr>
              <a:t>ay1+by2</a:t>
            </a:r>
            <a:endParaRPr lang="en-US" altLang="zh-CN" dirty="0"/>
          </a:p>
          <a:p>
            <a:r>
              <a:rPr lang="zh-CN" altLang="en-US" dirty="0"/>
              <a:t>因果的定义：输出只与当前或者过去的输入有关   </a:t>
            </a:r>
            <a:endParaRPr lang="en-US" altLang="zh-CN" dirty="0"/>
          </a:p>
          <a:p>
            <a:r>
              <a:rPr lang="zh-CN" altLang="en-US" dirty="0"/>
              <a:t>稳定的定义：输入有界，输出就有界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35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套用这个第一次习题课的模型，也记住，放在括号里变化的时间，只有一次满足时不变性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22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利用线性时不变系统的特性，也是后面这门课利用的最重要最基本的性质。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线性，和时不变性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将待处理的信号，转化为原信号的的时延、线性叠加之和。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49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时域上的卷积（注意计算）</a:t>
            </a:r>
            <a:endParaRPr lang="en-US" altLang="zh-CN" dirty="0"/>
          </a:p>
          <a:p>
            <a:r>
              <a:rPr lang="zh-CN" altLang="en-US" dirty="0"/>
              <a:t>无记忆，因果，稳定</a:t>
            </a:r>
            <a:endParaRPr lang="en-US" altLang="zh-CN" dirty="0"/>
          </a:p>
          <a:p>
            <a:r>
              <a:rPr lang="zh-CN" altLang="en-US" dirty="0"/>
              <a:t>离散？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18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45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时域卷积对应频域乘法，基本性质</a:t>
            </a:r>
            <a:endParaRPr lang="en-US" altLang="zh-CN" dirty="0"/>
          </a:p>
          <a:p>
            <a:r>
              <a:rPr lang="zh-CN" altLang="en-US" dirty="0"/>
              <a:t>特征信号输入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0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引入了频域的因果、稳定性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20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拉氏变换和</a:t>
            </a:r>
            <a:r>
              <a:rPr lang="en-US" altLang="zh-CN" dirty="0"/>
              <a:t>Z</a:t>
            </a:r>
            <a:r>
              <a:rPr lang="zh-CN" altLang="en-US" dirty="0"/>
              <a:t>变换</a:t>
            </a:r>
            <a:endParaRPr lang="en-US" altLang="zh-CN" dirty="0"/>
          </a:p>
          <a:p>
            <a:r>
              <a:rPr lang="zh-CN" altLang="en-US" dirty="0"/>
              <a:t>双边和单边</a:t>
            </a:r>
            <a:endParaRPr lang="en-US" altLang="zh-CN" dirty="0"/>
          </a:p>
          <a:p>
            <a:r>
              <a:rPr lang="zh-CN" altLang="en-US" dirty="0"/>
              <a:t>基本的反馈系统对应信号（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与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Z</a:t>
            </a:r>
            <a:r>
              <a:rPr lang="zh-CN" altLang="en-US" dirty="0"/>
              <a:t>关系？）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631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ROC</a:t>
            </a:r>
            <a:r>
              <a:rPr lang="zh-CN" altLang="en-US" dirty="0"/>
              <a:t>与单双边关系</a:t>
            </a:r>
            <a:endParaRPr lang="en-US" altLang="zh-CN" dirty="0"/>
          </a:p>
          <a:p>
            <a:r>
              <a:rPr lang="en-US" altLang="zh-CN" dirty="0"/>
              <a:t>ROC</a:t>
            </a:r>
            <a:r>
              <a:rPr lang="zh-CN" altLang="en-US" dirty="0"/>
              <a:t>的定义（绝对可积</a:t>
            </a:r>
            <a:r>
              <a:rPr lang="en-US" altLang="zh-CN" dirty="0"/>
              <a:t>or</a:t>
            </a:r>
            <a:r>
              <a:rPr lang="zh-CN" altLang="en-US" dirty="0"/>
              <a:t>可积？）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7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涉及到这里稳定性的推导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62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提问回答环节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18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提问回答环节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98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回顾一下拉氏变换基本性质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建议做到背下来，或者记在纸上，秒答（看到反变换能想起来）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85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注意这两个初值定理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；注意条件，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t&lt;0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t=0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不包含冲激或者高阶奇异函数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3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常用变换对，从简单的指数，冲激额，阶跃推导出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05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第一题是两个系统的并联，上面那个系统是直接加进去的，下面那个系统是个常见的反馈系统；</a:t>
            </a:r>
            <a:endParaRPr lang="en-US" altLang="zh-CN" dirty="0"/>
          </a:p>
          <a:p>
            <a:r>
              <a:rPr lang="zh-CN" altLang="en-US" dirty="0"/>
              <a:t>直接列式相加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34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常用变换对，出现正余弦？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79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接下来进入</a:t>
            </a:r>
            <a:r>
              <a:rPr lang="en-US" altLang="zh-CN" dirty="0"/>
              <a:t>Z</a:t>
            </a:r>
            <a:r>
              <a:rPr lang="zh-CN" altLang="en-US" dirty="0"/>
              <a:t>变换，二者联系与区别？</a:t>
            </a:r>
            <a:endParaRPr lang="en-US" altLang="zh-CN" dirty="0"/>
          </a:p>
          <a:p>
            <a:r>
              <a:rPr lang="zh-CN" altLang="en-US" dirty="0"/>
              <a:t>收敛域关系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43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70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回顾一下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变换基本性质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建议做到背下来，或者记在纸上，秒答（看到反变换能想起来）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22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回顾一下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变换基本性质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同样也有初值定理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447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常用变换对，从简单的指数，冲激额，阶跃推导出</a:t>
            </a:r>
          </a:p>
          <a:p>
            <a:r>
              <a:rPr lang="zh-CN" altLang="en-US" dirty="0"/>
              <a:t>出现正余弦？</a:t>
            </a:r>
            <a:endParaRPr lang="en-US" altLang="zh-CN" dirty="0"/>
          </a:p>
          <a:p>
            <a:r>
              <a:rPr lang="zh-CN" altLang="en-US" dirty="0"/>
              <a:t>周期性？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18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双边拉氏变换，注意积分区间。</a:t>
            </a:r>
            <a:endParaRPr lang="en-US" altLang="zh-CN" dirty="0"/>
          </a:p>
          <a:p>
            <a:r>
              <a:rPr lang="zh-CN" altLang="en-US" dirty="0"/>
              <a:t>课堂上没细讲，作业题里也没有，但还要强调一下</a:t>
            </a:r>
            <a:endParaRPr lang="en-US" altLang="zh-CN" dirty="0"/>
          </a:p>
          <a:p>
            <a:r>
              <a:rPr lang="zh-CN" altLang="en-US" dirty="0"/>
              <a:t>大体性质很相近，同样的时域卷积频域乘法，但微分这块不同，多了初值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64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一阶微分，二阶微分，携带初值，推导过程</a:t>
            </a:r>
            <a:endParaRPr lang="en-US" altLang="zh-CN" dirty="0"/>
          </a:p>
          <a:p>
            <a:r>
              <a:rPr lang="zh-CN" altLang="en-US" dirty="0"/>
              <a:t>（高阶微分）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96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具体例子，如果给了初值，采用拉氏变换进行求解时，要注意的地方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25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双边</a:t>
            </a:r>
            <a:r>
              <a:rPr lang="en-US" altLang="zh-CN" dirty="0"/>
              <a:t>Z</a:t>
            </a:r>
            <a:r>
              <a:rPr lang="zh-CN" altLang="en-US" dirty="0"/>
              <a:t>变换，注意求和区间。</a:t>
            </a:r>
            <a:endParaRPr lang="en-US" altLang="zh-CN" dirty="0"/>
          </a:p>
          <a:p>
            <a:r>
              <a:rPr lang="zh-CN" altLang="en-US" dirty="0"/>
              <a:t>课堂上没细讲，作业题里也没有，但还要强调一下</a:t>
            </a:r>
            <a:endParaRPr lang="en-US" altLang="zh-CN" dirty="0"/>
          </a:p>
          <a:p>
            <a:r>
              <a:rPr lang="zh-CN" altLang="en-US" dirty="0"/>
              <a:t>大体性质很相近，同样的时域卷积频域乘法，但差分这块不同，多了初值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5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同样是一个反馈系统，代入具体表达式计算，使得系统稳定；</a:t>
            </a:r>
            <a:endParaRPr lang="en-US" altLang="zh-CN" dirty="0"/>
          </a:p>
          <a:p>
            <a:r>
              <a:rPr lang="zh-CN" altLang="en-US" dirty="0"/>
              <a:t>稳定条件？收敛域包含单位圆，物理系统一般需要因果性，</a:t>
            </a:r>
            <a:r>
              <a:rPr lang="zh-CN" altLang="en-US" sz="1200" dirty="0"/>
              <a:t>收敛域往外侧取，</a:t>
            </a:r>
            <a:r>
              <a:rPr lang="zh-CN" altLang="en-US" dirty="0"/>
              <a:t>极点在单位圆内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73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携带初值的一阶差分，二阶差分，高阶差分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863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具体例子，如果给了初值，采用</a:t>
            </a:r>
            <a:r>
              <a:rPr lang="en-US" altLang="zh-CN" dirty="0"/>
              <a:t>Z</a:t>
            </a:r>
            <a:r>
              <a:rPr lang="zh-CN" altLang="en-US" dirty="0"/>
              <a:t>变换进行求解时，要注意的地方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095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零极点图问题，待定系数，变换成熟悉的形式，拆分</a:t>
            </a:r>
            <a:endParaRPr lang="en-US" altLang="zh-CN" dirty="0"/>
          </a:p>
          <a:p>
            <a:r>
              <a:rPr lang="zh-CN" altLang="en-US" dirty="0"/>
              <a:t>直接看的话要充分利用特征信号</a:t>
            </a:r>
            <a:endParaRPr lang="en-US" altLang="zh-CN" dirty="0"/>
          </a:p>
          <a:p>
            <a:r>
              <a:rPr lang="zh-CN" altLang="en-US" dirty="0"/>
              <a:t>无穷远处零极点？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31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波特图，上升点，下降点，次数，</a:t>
            </a:r>
            <a:r>
              <a:rPr lang="en-US" altLang="zh-CN" dirty="0"/>
              <a:t>Q</a:t>
            </a:r>
            <a:r>
              <a:rPr lang="zh-CN" altLang="en-US" dirty="0"/>
              <a:t>值模型，分项叠加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76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因果性？物理可行的模型一般默认因果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3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画出根轨迹图：（可以结合二次函数）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K</a:t>
            </a:r>
            <a:r>
              <a:rPr lang="zh-CN" altLang="en-US" dirty="0"/>
              <a:t>大于</a:t>
            </a:r>
            <a:r>
              <a:rPr lang="en-US" altLang="zh-CN" dirty="0"/>
              <a:t>0</a:t>
            </a:r>
            <a:r>
              <a:rPr lang="zh-CN" altLang="en-US" dirty="0"/>
              <a:t>时，根轨迹图不会穿过</a:t>
            </a:r>
            <a:r>
              <a:rPr lang="en-US" altLang="zh-CN" dirty="0"/>
              <a:t>s</a:t>
            </a:r>
            <a:r>
              <a:rPr lang="zh-CN" altLang="en-US" dirty="0"/>
              <a:t>域右半平面，此时系统稳定。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K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r>
              <a:rPr lang="zh-CN" altLang="en-US" dirty="0"/>
              <a:t>时，系统不稳定发生于根轨迹图经点</a:t>
            </a:r>
            <a:r>
              <a:rPr lang="en-US" altLang="zh-CN" dirty="0"/>
              <a:t>s=0</a:t>
            </a:r>
            <a:r>
              <a:rPr lang="zh-CN" altLang="en-US" dirty="0"/>
              <a:t>穿过右半平面。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8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这道题讲得是一个典型的</a:t>
            </a:r>
            <a:r>
              <a:rPr lang="en-US" altLang="zh-CN" dirty="0"/>
              <a:t>PID</a:t>
            </a:r>
            <a:r>
              <a:rPr lang="zh-CN" altLang="en-US" dirty="0"/>
              <a:t>控制系统。通常这里</a:t>
            </a:r>
            <a:r>
              <a:rPr lang="en-US" altLang="zh-CN" dirty="0"/>
              <a:t>x(t)</a:t>
            </a:r>
            <a:r>
              <a:rPr lang="zh-CN" altLang="en-US" dirty="0"/>
              <a:t>是我们的期望值，</a:t>
            </a:r>
            <a:r>
              <a:rPr lang="en-US" altLang="zh-CN" dirty="0"/>
              <a:t>y(t)</a:t>
            </a:r>
            <a:r>
              <a:rPr lang="zh-CN" altLang="en-US" dirty="0"/>
              <a:t>是系统的观测值。这两个值的偏差作为控制系统的输入，输出一个控制信号。</a:t>
            </a:r>
            <a:r>
              <a:rPr lang="en-US" altLang="zh-CN" dirty="0"/>
              <a:t>Hp</a:t>
            </a:r>
            <a:r>
              <a:rPr lang="zh-CN" altLang="en-US" dirty="0"/>
              <a:t>是待控制的系统，</a:t>
            </a:r>
            <a:r>
              <a:rPr lang="en-US" altLang="zh-CN" dirty="0" err="1"/>
              <a:t>Hc</a:t>
            </a:r>
            <a:r>
              <a:rPr lang="zh-CN" altLang="en-US" dirty="0"/>
              <a:t>是设计的调节系统，将控制信号输入</a:t>
            </a:r>
            <a:r>
              <a:rPr lang="en-US" altLang="zh-CN" dirty="0" err="1"/>
              <a:t>Hc</a:t>
            </a:r>
            <a:r>
              <a:rPr lang="zh-CN" altLang="en-US" dirty="0"/>
              <a:t>，对系统的状态进行调整。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00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小问这里给定的</a:t>
            </a:r>
            <a:r>
              <a:rPr lang="en-US" altLang="zh-CN" dirty="0" err="1"/>
              <a:t>Hp</a:t>
            </a:r>
            <a:r>
              <a:rPr lang="en-US" altLang="zh-CN" dirty="0"/>
              <a:t>(s)</a:t>
            </a:r>
            <a:r>
              <a:rPr lang="zh-CN" altLang="en-US" dirty="0"/>
              <a:t>，前面的控制系统是一个比例控制器。让我们证明我们可以通过选择</a:t>
            </a:r>
            <a:r>
              <a:rPr lang="en-US" altLang="zh-CN" dirty="0"/>
              <a:t>K</a:t>
            </a:r>
            <a:r>
              <a:rPr lang="zh-CN" altLang="en-US" dirty="0"/>
              <a:t>让这个系统稳定，另外证明当输出是冲击响应的时候，误差可以趋于</a:t>
            </a:r>
            <a:r>
              <a:rPr lang="en-US" altLang="zh-CN" dirty="0"/>
              <a:t>0</a:t>
            </a:r>
            <a:r>
              <a:rPr lang="zh-CN" altLang="en-US" dirty="0"/>
              <a:t>，但是输入是阶跃响应的时候，误差无法消除。</a:t>
            </a:r>
            <a:endParaRPr lang="en-US" altLang="zh-CN" dirty="0"/>
          </a:p>
          <a:p>
            <a:r>
              <a:rPr lang="zh-CN" altLang="en-US" dirty="0"/>
              <a:t>首先写出系统函数。可以看到有一个极点。稳定性条件？我们可以选择</a:t>
            </a:r>
            <a:r>
              <a:rPr lang="en-US" altLang="zh-CN" dirty="0"/>
              <a:t>K</a:t>
            </a:r>
            <a:r>
              <a:rPr lang="zh-CN" altLang="en-US" dirty="0"/>
              <a:t>，使得右半边不会有极点，这样系统就稳定了。</a:t>
            </a:r>
            <a:endParaRPr lang="en-US" altLang="zh-CN" dirty="0"/>
          </a:p>
          <a:p>
            <a:r>
              <a:rPr lang="zh-CN" altLang="en-US" dirty="0"/>
              <a:t>误差</a:t>
            </a:r>
            <a:r>
              <a:rPr lang="en-US" altLang="zh-CN" dirty="0"/>
              <a:t>e(t)</a:t>
            </a:r>
            <a:r>
              <a:rPr lang="zh-CN" altLang="en-US" dirty="0"/>
              <a:t>的拉普拉斯变换</a:t>
            </a:r>
            <a:r>
              <a:rPr lang="en-US" altLang="zh-CN" dirty="0"/>
              <a:t>E(s)</a:t>
            </a:r>
            <a:r>
              <a:rPr lang="zh-CN" altLang="en-US" dirty="0"/>
              <a:t>等于</a:t>
            </a:r>
            <a:r>
              <a:rPr lang="en-US" altLang="zh-CN" dirty="0"/>
              <a:t>X(s)-Y(s)</a:t>
            </a:r>
            <a:r>
              <a:rPr lang="zh-CN" altLang="en-US" dirty="0"/>
              <a:t>。这里我们可以用终值定理代入，输入是冲激，</a:t>
            </a:r>
            <a:r>
              <a:rPr lang="en-US" altLang="zh-CN" dirty="0"/>
              <a:t>X</a:t>
            </a:r>
            <a:r>
              <a:rPr lang="zh-CN" altLang="en-US" dirty="0"/>
              <a:t>是</a:t>
            </a:r>
            <a:r>
              <a:rPr lang="en-US" altLang="zh-CN" dirty="0"/>
              <a:t>1</a:t>
            </a:r>
            <a:r>
              <a:rPr lang="zh-CN" altLang="en-US" dirty="0"/>
              <a:t>，极限是</a:t>
            </a:r>
            <a:r>
              <a:rPr lang="en-US" altLang="zh-CN" dirty="0"/>
              <a:t>0</a:t>
            </a:r>
            <a:r>
              <a:rPr lang="zh-CN" altLang="en-US" dirty="0"/>
              <a:t>，输入是阶跃，</a:t>
            </a:r>
            <a:r>
              <a:rPr lang="en-US" altLang="zh-CN" dirty="0"/>
              <a:t>X</a:t>
            </a:r>
            <a:r>
              <a:rPr lang="zh-CN" altLang="en-US" dirty="0"/>
              <a:t>是</a:t>
            </a:r>
            <a:r>
              <a:rPr lang="en-US" altLang="zh-CN" dirty="0"/>
              <a:t>1/s</a:t>
            </a:r>
            <a:r>
              <a:rPr lang="zh-CN" altLang="en-US" dirty="0"/>
              <a:t>，极限是</a:t>
            </a:r>
            <a:r>
              <a:rPr lang="en-US" altLang="zh-CN" dirty="0"/>
              <a:t>1/(k+1)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8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小问是说，如果把前面的控制器换成比例</a:t>
            </a:r>
            <a:r>
              <a:rPr lang="en-US" altLang="zh-CN" dirty="0"/>
              <a:t>+</a:t>
            </a:r>
            <a:r>
              <a:rPr lang="zh-CN" altLang="en-US" dirty="0"/>
              <a:t>积分，这样对于一个阶跃响应的输入，误差也能趋于</a:t>
            </a:r>
            <a:r>
              <a:rPr lang="en-US" altLang="zh-CN" dirty="0"/>
              <a:t>0.</a:t>
            </a:r>
            <a:r>
              <a:rPr lang="zh-CN" altLang="en-US" dirty="0"/>
              <a:t>另外可以选择</a:t>
            </a:r>
            <a:r>
              <a:rPr lang="en-US" altLang="zh-CN" dirty="0"/>
              <a:t>K1K2</a:t>
            </a:r>
            <a:r>
              <a:rPr lang="zh-CN" altLang="en-US" dirty="0"/>
              <a:t>使系统稳定。</a:t>
            </a:r>
            <a:endParaRPr lang="en-US" altLang="zh-CN" dirty="0"/>
          </a:p>
          <a:p>
            <a:r>
              <a:rPr lang="zh-CN" altLang="en-US" dirty="0"/>
              <a:t>照例写出系统函数。要使系统稳定的话，两个极点都要在</a:t>
            </a:r>
            <a:r>
              <a:rPr lang="en-US" altLang="zh-CN" dirty="0"/>
              <a:t>s</a:t>
            </a:r>
            <a:r>
              <a:rPr lang="zh-CN" altLang="en-US" dirty="0"/>
              <a:t>平面的左半边。根据韦达定理，我们只需要选择</a:t>
            </a:r>
            <a:r>
              <a:rPr lang="en-US" altLang="zh-CN" dirty="0"/>
              <a:t>k1k2</a:t>
            </a:r>
            <a:r>
              <a:rPr lang="zh-CN" altLang="en-US" dirty="0"/>
              <a:t>让分母的一次项系数和常数项大于</a:t>
            </a:r>
            <a:r>
              <a:rPr lang="en-US" altLang="zh-CN" dirty="0"/>
              <a:t>0</a:t>
            </a:r>
            <a:r>
              <a:rPr lang="zh-CN" altLang="en-US" dirty="0"/>
              <a:t>就行。</a:t>
            </a:r>
            <a:endParaRPr lang="en-US" altLang="zh-CN" dirty="0"/>
          </a:p>
          <a:p>
            <a:r>
              <a:rPr lang="zh-CN" altLang="en-US" dirty="0"/>
              <a:t>另外也可以通过终值定理得到，输入阶跃，极限为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趋于无穷的误差趋于</a:t>
            </a:r>
            <a:r>
              <a:rPr lang="en-US" altLang="zh-CN" dirty="0"/>
              <a:t>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1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第三问是说，我现在换了一个效应器。证明</a:t>
            </a:r>
            <a:r>
              <a:rPr lang="en-US" altLang="zh-CN" dirty="0"/>
              <a:t>PI</a:t>
            </a:r>
            <a:r>
              <a:rPr lang="zh-CN" altLang="en-US" dirty="0"/>
              <a:t>已经不能使系统稳定了。得用</a:t>
            </a:r>
            <a:r>
              <a:rPr lang="en-US" altLang="zh-CN" dirty="0"/>
              <a:t>PID</a:t>
            </a:r>
            <a:r>
              <a:rPr lang="zh-CN" altLang="en-US" dirty="0"/>
              <a:t>控制才行。</a:t>
            </a:r>
            <a:endParaRPr lang="en-US" altLang="zh-CN" dirty="0"/>
          </a:p>
          <a:p>
            <a:r>
              <a:rPr lang="zh-CN" altLang="en-US" dirty="0"/>
              <a:t>照例写出系统函数。分母是一个三次多项式。可以看到要使系统稳定的话，三个极点都得在</a:t>
            </a:r>
            <a:r>
              <a:rPr lang="en-US" altLang="zh-CN" dirty="0"/>
              <a:t>s</a:t>
            </a:r>
            <a:r>
              <a:rPr lang="zh-CN" altLang="en-US" dirty="0"/>
              <a:t>平面左边。类似三次方程韦达定理，也就是说二次项系数得大于</a:t>
            </a:r>
            <a:r>
              <a:rPr lang="en-US" altLang="zh-CN" dirty="0"/>
              <a:t>0.</a:t>
            </a:r>
            <a:r>
              <a:rPr lang="zh-CN" altLang="en-US" dirty="0"/>
              <a:t>所以</a:t>
            </a:r>
            <a:r>
              <a:rPr lang="en-US" altLang="zh-CN" dirty="0"/>
              <a:t>PI</a:t>
            </a:r>
            <a:r>
              <a:rPr lang="zh-CN" altLang="en-US" dirty="0"/>
              <a:t>控制是不行的。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PID</a:t>
            </a:r>
            <a:r>
              <a:rPr lang="zh-CN" altLang="en-US" dirty="0"/>
              <a:t>控制，一样的，要稳定的话，各项系数其实都得大于</a:t>
            </a:r>
            <a:r>
              <a:rPr lang="en-US" altLang="zh-CN" dirty="0"/>
              <a:t>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F283-EE05-4239-A91E-664DB213E7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8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20.png"/><Relationship Id="rId5" Type="http://schemas.openxmlformats.org/officeDocument/2006/relationships/image" Target="../media/image12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20.png"/><Relationship Id="rId5" Type="http://schemas.openxmlformats.org/officeDocument/2006/relationships/image" Target="../media/image21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7"/>
          <p:cNvCxnSpPr/>
          <p:nvPr/>
        </p:nvCxnSpPr>
        <p:spPr>
          <a:xfrm>
            <a:off x="160528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5"/>
          <p:cNvSpPr/>
          <p:nvPr/>
        </p:nvSpPr>
        <p:spPr>
          <a:xfrm>
            <a:off x="1684955" y="2021305"/>
            <a:ext cx="9144000" cy="20990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3009519" y="2461431"/>
            <a:ext cx="633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Recitation 4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E8DBFC05-A095-4524-BC23-B71B3CFF1239}"/>
              </a:ext>
            </a:extLst>
          </p:cNvPr>
          <p:cNvSpPr txBox="1"/>
          <p:nvPr/>
        </p:nvSpPr>
        <p:spPr>
          <a:xfrm>
            <a:off x="2637455" y="3256233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傅思翰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4848" y="980933"/>
            <a:ext cx="666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5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48" y="1442027"/>
            <a:ext cx="8707270" cy="6437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233" y="2139666"/>
            <a:ext cx="3708735" cy="9619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932" y="2139665"/>
            <a:ext cx="7170520" cy="6368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848" y="2830431"/>
            <a:ext cx="4980952" cy="38952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16776" y="4112098"/>
            <a:ext cx="428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 The poles should lie in the unit circle if the system is stable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716776" y="5327859"/>
            <a:ext cx="428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b. The expression in </a:t>
            </a:r>
            <a:r>
              <a:rPr lang="en-US" altLang="zh-CN" dirty="0" err="1"/>
              <a:t>sqrt</a:t>
            </a:r>
            <a:r>
              <a:rPr lang="en-US" altLang="zh-CN" dirty="0"/>
              <a:t> should be larger than zero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070" y="6038607"/>
            <a:ext cx="2219048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2061" y="4778050"/>
            <a:ext cx="1800000" cy="5047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10CBAF-838A-4F1D-97B1-8318B83C1DF3}"/>
              </a:ext>
            </a:extLst>
          </p:cNvPr>
          <p:cNvSpPr/>
          <p:nvPr/>
        </p:nvSpPr>
        <p:spPr>
          <a:xfrm>
            <a:off x="6820650" y="3206748"/>
            <a:ext cx="3025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考虑俩实根情况：</a:t>
            </a:r>
            <a:r>
              <a:rPr lang="en-US" altLang="zh-CN" sz="2000" dirty="0"/>
              <a:t>(2, 9/4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E087FB-F51A-4DFA-9CAE-03459A1F2323}"/>
              </a:ext>
            </a:extLst>
          </p:cNvPr>
          <p:cNvSpPr/>
          <p:nvPr/>
        </p:nvSpPr>
        <p:spPr>
          <a:xfrm>
            <a:off x="6829648" y="3659423"/>
            <a:ext cx="2789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考虑俩复数根：</a:t>
            </a:r>
            <a:r>
              <a:rPr lang="en-US" altLang="zh-CN" sz="2000" dirty="0"/>
              <a:t>(9/4, 3)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7059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4848" y="980933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6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64640"/>
            <a:ext cx="8267700" cy="330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095714"/>
            <a:ext cx="5171429" cy="876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4848" y="980933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6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1" r="9006" b="2182"/>
          <a:stretch>
            <a:fillRect/>
          </a:stretch>
        </p:blipFill>
        <p:spPr>
          <a:xfrm>
            <a:off x="835790" y="1731795"/>
            <a:ext cx="6773125" cy="45265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4848" y="980933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6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40" y="2106930"/>
            <a:ext cx="7867650" cy="3200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9C37F7-4EA1-41DA-856F-FB13CBB3F3BC}"/>
              </a:ext>
            </a:extLst>
          </p:cNvPr>
          <p:cNvSpPr/>
          <p:nvPr/>
        </p:nvSpPr>
        <p:spPr>
          <a:xfrm>
            <a:off x="6637249" y="3244334"/>
            <a:ext cx="203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收敛域</a:t>
            </a:r>
            <a:r>
              <a:rPr lang="en-US" altLang="zh-CN" dirty="0"/>
              <a:t>: ½&lt;|z|&lt;2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308" y="47413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Problem Set 3</a:t>
            </a:r>
            <a:r>
              <a:rPr lang="zh-CN" altLang="en-US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：</a:t>
            </a:r>
            <a:r>
              <a:rPr lang="en-US" altLang="zh-CN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14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6086A-761A-4AF7-BD02-F0492D6C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32272"/>
            <a:ext cx="9144000" cy="21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308" y="47413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Problem Set 3</a:t>
            </a:r>
            <a:r>
              <a:rPr lang="zh-CN" altLang="en-US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：</a:t>
            </a:r>
            <a:r>
              <a:rPr lang="en-US" altLang="zh-CN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15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6086A-761A-4AF7-BD02-F0492D6CB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87" r="70250" b="33630"/>
          <a:stretch/>
        </p:blipFill>
        <p:spPr>
          <a:xfrm>
            <a:off x="1946910" y="1017270"/>
            <a:ext cx="2720340" cy="6858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9B1647C-F453-465D-87B7-EDE3EA8E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910" y="1703071"/>
            <a:ext cx="4081418" cy="93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D8F0F-4846-4A5E-BB21-3FE7FBCB9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1946911" y="2722679"/>
            <a:ext cx="6267827" cy="72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2C1E323B-A7A7-411A-82E9-D8FE5EDB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06" y="4624178"/>
            <a:ext cx="28765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1398745-4A32-4B34-A648-06CD5C09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28" y="4173860"/>
            <a:ext cx="438150" cy="206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5BE36E7-47B5-4E80-A94A-E08E6D2A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50" y="4629818"/>
            <a:ext cx="28765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DCEE9D-D114-49BC-B1C8-98564B498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6911" y="3729586"/>
            <a:ext cx="8298899" cy="480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3518E5-61BB-4944-84AE-8716584537F2}"/>
                  </a:ext>
                </a:extLst>
              </p:cNvPr>
              <p:cNvSpPr/>
              <p:nvPr/>
            </p:nvSpPr>
            <p:spPr>
              <a:xfrm>
                <a:off x="7548510" y="1055172"/>
                <a:ext cx="1110581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3518E5-61BB-4944-84AE-871658453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510" y="1055172"/>
                <a:ext cx="1110581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34FEAA35-12BD-4AA8-AA1A-AD3B0331BDB2}"/>
              </a:ext>
            </a:extLst>
          </p:cNvPr>
          <p:cNvSpPr/>
          <p:nvPr/>
        </p:nvSpPr>
        <p:spPr>
          <a:xfrm>
            <a:off x="9079912" y="1193600"/>
            <a:ext cx="2543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u[n] or u[-1-n]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13018EF-F54C-4F7E-92EB-D57450589957}"/>
              </a:ext>
            </a:extLst>
          </p:cNvPr>
          <p:cNvCxnSpPr>
            <a:cxnSpLocks/>
          </p:cNvCxnSpPr>
          <p:nvPr/>
        </p:nvCxnSpPr>
        <p:spPr>
          <a:xfrm>
            <a:off x="8659091" y="1378266"/>
            <a:ext cx="307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C3B7A10-1D8E-46F8-A318-FC15A1FB2504}"/>
              </a:ext>
            </a:extLst>
          </p:cNvPr>
          <p:cNvSpPr/>
          <p:nvPr/>
        </p:nvSpPr>
        <p:spPr>
          <a:xfrm>
            <a:off x="8659091" y="2900678"/>
            <a:ext cx="2543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nu[n] or nu[-1-n]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94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308" y="47413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Review:</a:t>
            </a:r>
            <a:r>
              <a:rPr lang="zh-CN" altLang="en-US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 </a:t>
            </a:r>
            <a:r>
              <a:rPr lang="en-US" altLang="zh-CN" sz="3200" spc="0" dirty="0">
                <a:solidFill>
                  <a:srgbClr val="7FA2C4"/>
                </a:solidFill>
                <a:cs typeface="+mn-cs"/>
                <a:sym typeface="Arial" panose="020B0604020202020204" pitchFamily="34" charset="0"/>
              </a:rPr>
              <a:t>LTI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16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CB75EC-2E2F-41A0-9D39-D0C28FD748F4}"/>
              </a:ext>
            </a:extLst>
          </p:cNvPr>
          <p:cNvSpPr txBox="1"/>
          <p:nvPr/>
        </p:nvSpPr>
        <p:spPr>
          <a:xfrm>
            <a:off x="2061309" y="1128191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 OWN, Problem 1.28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FB5BF8-FD58-44FE-865B-6CF25A34E493}"/>
              </a:ext>
            </a:extLst>
          </p:cNvPr>
          <p:cNvSpPr txBox="1"/>
          <p:nvPr/>
        </p:nvSpPr>
        <p:spPr>
          <a:xfrm>
            <a:off x="7171088" y="2098943"/>
            <a:ext cx="3103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x(t)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y(t) 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则 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x</a:t>
            </a:r>
            <a:r>
              <a:rPr lang="en-US" altLang="zh-CN" dirty="0">
                <a:latin typeface="+mn-ea"/>
              </a:rPr>
              <a:t>(t-t0)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y(t-t0)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ax1+bx2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ay1+by2</a:t>
            </a:r>
            <a:endParaRPr lang="en-US" altLang="zh-CN" dirty="0"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C00BCB-23EE-42B5-8354-A2823E6C4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76" t="59490" r="22972" b="29459"/>
          <a:stretch/>
        </p:blipFill>
        <p:spPr>
          <a:xfrm>
            <a:off x="2202612" y="1895064"/>
            <a:ext cx="4572000" cy="13310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162E1E-9D68-4D35-94D1-632DC409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62" y="4018141"/>
            <a:ext cx="2160551" cy="15831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0FA9A44-EED9-4944-970B-A1138A0CF549}"/>
              </a:ext>
            </a:extLst>
          </p:cNvPr>
          <p:cNvSpPr/>
          <p:nvPr/>
        </p:nvSpPr>
        <p:spPr>
          <a:xfrm>
            <a:off x="4667050" y="4148003"/>
            <a:ext cx="4437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无记忆的定义：只与当前有关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因果的定义：输出只与当前或者过去的输入有关   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稳定的定义：输入有界，输出就有界 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822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308" y="47413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Review:</a:t>
            </a:r>
            <a:r>
              <a:rPr lang="zh-CN" altLang="en-US" sz="3200" spc="0" dirty="0">
                <a:solidFill>
                  <a:srgbClr val="7FA2C4"/>
                </a:solidFill>
                <a:sym typeface="Arial" panose="020B0604020202020204" pitchFamily="34" charset="0"/>
              </a:rPr>
              <a:t> </a:t>
            </a:r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LTI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17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DD9B11-6B1C-4900-A725-39E872D54014}"/>
              </a:ext>
            </a:extLst>
          </p:cNvPr>
          <p:cNvSpPr txBox="1"/>
          <p:nvPr/>
        </p:nvSpPr>
        <p:spPr>
          <a:xfrm>
            <a:off x="1945189" y="1040193"/>
            <a:ext cx="570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Time invariant</a:t>
            </a:r>
            <a:endParaRPr lang="zh-CN" altLang="en-US" sz="24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EDEECCD-EB0B-4053-A746-0A1DF7DCFFAF}"/>
                  </a:ext>
                </a:extLst>
              </p:cNvPr>
              <p:cNvSpPr txBox="1"/>
              <p:nvPr/>
            </p:nvSpPr>
            <p:spPr>
              <a:xfrm>
                <a:off x="2147703" y="2609952"/>
                <a:ext cx="825834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EDEECCD-EB0B-4053-A746-0A1DF7DC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03" y="2609952"/>
                <a:ext cx="8258349" cy="430887"/>
              </a:xfrm>
              <a:prstGeom prst="rect">
                <a:avLst/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5922124-D3C6-4E2E-A13D-C364879ED601}"/>
                  </a:ext>
                </a:extLst>
              </p:cNvPr>
              <p:cNvSpPr txBox="1"/>
              <p:nvPr/>
            </p:nvSpPr>
            <p:spPr>
              <a:xfrm>
                <a:off x="2147703" y="3342302"/>
                <a:ext cx="74766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800" dirty="0"/>
                        <m:t>)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5922124-D3C6-4E2E-A13D-C364879ED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03" y="3342302"/>
                <a:ext cx="7476625" cy="430887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700B047-8509-4F6B-9BE6-618A8ADB2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76" t="59490" r="22972" b="29459"/>
          <a:stretch/>
        </p:blipFill>
        <p:spPr>
          <a:xfrm>
            <a:off x="5536612" y="852840"/>
            <a:ext cx="4572000" cy="1331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4EE961E-1790-4009-914D-FBF3D26FC696}"/>
                  </a:ext>
                </a:extLst>
              </p:cNvPr>
              <p:cNvSpPr/>
              <p:nvPr/>
            </p:nvSpPr>
            <p:spPr>
              <a:xfrm>
                <a:off x="2147702" y="1664919"/>
                <a:ext cx="26508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y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4EE961E-1790-4009-914D-FBF3D26F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02" y="1664919"/>
                <a:ext cx="2650854" cy="523220"/>
              </a:xfrm>
              <a:prstGeom prst="rect">
                <a:avLst/>
              </a:prstGeom>
              <a:blipFill>
                <a:blip r:embed="rId6"/>
                <a:stretch>
                  <a:fillRect l="-4598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F6FA5FA-78A8-4435-86D2-F96E61BA1174}"/>
              </a:ext>
            </a:extLst>
          </p:cNvPr>
          <p:cNvSpPr/>
          <p:nvPr/>
        </p:nvSpPr>
        <p:spPr>
          <a:xfrm>
            <a:off x="1945187" y="3933584"/>
            <a:ext cx="3498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Time invariant needs:</a:t>
            </a:r>
            <a:endParaRPr lang="zh-CN" altLang="en-US" sz="24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CD202DE-577B-46D9-B167-848CD39E97F8}"/>
                  </a:ext>
                </a:extLst>
              </p:cNvPr>
              <p:cNvSpPr txBox="1"/>
              <p:nvPr/>
            </p:nvSpPr>
            <p:spPr>
              <a:xfrm>
                <a:off x="2125379" y="4354868"/>
                <a:ext cx="74766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CD202DE-577B-46D9-B167-848CD39E9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79" y="4354868"/>
                <a:ext cx="7476625" cy="430887"/>
              </a:xfrm>
              <a:prstGeom prst="rect">
                <a:avLst/>
              </a:prstGeom>
              <a:blipFill>
                <a:blip r:embed="rId7"/>
                <a:stretch>
                  <a:fillRect l="-82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EA02823-2B30-408C-8960-6B903A350E17}"/>
              </a:ext>
            </a:extLst>
          </p:cNvPr>
          <p:cNvSpPr/>
          <p:nvPr/>
        </p:nvSpPr>
        <p:spPr>
          <a:xfrm>
            <a:off x="1945186" y="4816532"/>
            <a:ext cx="3498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For: </a:t>
            </a:r>
            <a:r>
              <a:rPr lang="en-US" altLang="zh-CN" sz="2800" i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f(n) = An + B</a:t>
            </a:r>
            <a:endParaRPr lang="zh-CN" altLang="en-US" sz="2400" i="1" dirty="0">
              <a:solidFill>
                <a:prstClr val="black"/>
              </a:solidFill>
              <a:latin typeface="Cambria Math" panose="020405030504060302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D878E20-1508-45E2-BD5F-63DB39CDC9BE}"/>
                  </a:ext>
                </a:extLst>
              </p:cNvPr>
              <p:cNvSpPr txBox="1"/>
              <p:nvPr/>
            </p:nvSpPr>
            <p:spPr>
              <a:xfrm>
                <a:off x="2061308" y="5276608"/>
                <a:ext cx="7880978" cy="1282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baseline="-250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i="1" baseline="-25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= An – An</a:t>
                </a:r>
                <a:r>
                  <a:rPr lang="en-US" altLang="zh-CN" sz="2800" baseline="-25000" dirty="0"/>
                  <a:t>0</a:t>
                </a:r>
                <a:r>
                  <a:rPr lang="en-US" altLang="zh-CN" sz="2800" dirty="0"/>
                  <a:t> + B,      A=1 to be time invariant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D878E20-1508-45E2-BD5F-63DB39CD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308" y="5276608"/>
                <a:ext cx="7880978" cy="1282723"/>
              </a:xfrm>
              <a:prstGeom prst="rect">
                <a:avLst/>
              </a:prstGeom>
              <a:blipFill>
                <a:blip r:embed="rId8"/>
                <a:stretch>
                  <a:fillRect l="-2707"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81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308" y="47413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Review:</a:t>
            </a:r>
            <a:r>
              <a:rPr lang="zh-CN" altLang="en-US" sz="3200" spc="0" dirty="0">
                <a:solidFill>
                  <a:srgbClr val="7FA2C4"/>
                </a:solidFill>
                <a:sym typeface="Arial" panose="020B0604020202020204" pitchFamily="34" charset="0"/>
              </a:rPr>
              <a:t> </a:t>
            </a:r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LTI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18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308665-F932-494B-BCF4-CACFFC24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11" y="1651412"/>
            <a:ext cx="6584251" cy="21337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DFBFDB-9C75-488F-AB2E-716C66B82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811" y="4109958"/>
            <a:ext cx="3124471" cy="22252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26F52A6-0DD9-4E88-B034-A21BC1196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297" y="3691592"/>
            <a:ext cx="2533855" cy="29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150" y="40862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Review:</a:t>
            </a:r>
            <a:r>
              <a:rPr lang="zh-CN" altLang="en-US" sz="3200" spc="0" dirty="0">
                <a:solidFill>
                  <a:srgbClr val="7FA2C4"/>
                </a:solidFill>
                <a:sym typeface="Arial" panose="020B0604020202020204" pitchFamily="34" charset="0"/>
              </a:rPr>
              <a:t> </a:t>
            </a:r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LTI, convolution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19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BC3C1-5981-402A-B8DD-749555842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8" t="29091" r="39546" b="47070"/>
          <a:stretch/>
        </p:blipFill>
        <p:spPr>
          <a:xfrm>
            <a:off x="2327563" y="1369734"/>
            <a:ext cx="7259782" cy="41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1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Outline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38654" y="1343933"/>
            <a:ext cx="6661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 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时域 </a:t>
            </a:r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vs 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频域（连续</a:t>
            </a:r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vs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离散）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4C24EE-6D99-4EAB-8E4F-BE5F85B48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4" t="30604" r="28750" b="54343"/>
          <a:stretch/>
        </p:blipFill>
        <p:spPr>
          <a:xfrm>
            <a:off x="1316182" y="1490400"/>
            <a:ext cx="6943138" cy="16268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0A240E-68FC-4FBE-8E3B-3E846991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3429000"/>
            <a:ext cx="7004945" cy="14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时域 </a:t>
            </a:r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vs 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频域（连续</a:t>
            </a:r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vs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离散）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900" b="1" spc="0" dirty="0">
                <a:solidFill>
                  <a:srgbClr val="7FA2C4"/>
                </a:solidFill>
              </a:rPr>
              <a:t>信号性质：因果，稳定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1625A-0264-4843-A2E5-F07E726EA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5" y="2550774"/>
            <a:ext cx="10200214" cy="1202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2CA3FC-DB0B-4D15-92C9-25C47D83B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8" t="55062" r="28864" b="39461"/>
          <a:stretch/>
        </p:blipFill>
        <p:spPr>
          <a:xfrm>
            <a:off x="1531669" y="3929444"/>
            <a:ext cx="9122661" cy="818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C2668E-B676-460B-92ED-EF03E3A54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46" t="43434" r="30454" b="47475"/>
          <a:stretch/>
        </p:blipFill>
        <p:spPr>
          <a:xfrm>
            <a:off x="1472507" y="4924800"/>
            <a:ext cx="8830449" cy="12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9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Laplace Transformation &amp; Z Transformation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3966226-D9A1-40C2-905E-F7DD54BA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456" t="30605" r="32476" b="25656"/>
          <a:stretch/>
        </p:blipFill>
        <p:spPr>
          <a:xfrm>
            <a:off x="4904508" y="1989829"/>
            <a:ext cx="6968837" cy="4503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DE085C-9869-4A95-ACE4-9C57887BD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91" t="55758" r="52045" b="26868"/>
          <a:stretch/>
        </p:blipFill>
        <p:spPr>
          <a:xfrm>
            <a:off x="608400" y="1589217"/>
            <a:ext cx="4059382" cy="22056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2B5DD5-1317-4050-A41A-7BEF6DE9A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50000" r="57272" b="27475"/>
          <a:stretch/>
        </p:blipFill>
        <p:spPr>
          <a:xfrm>
            <a:off x="1425818" y="4000800"/>
            <a:ext cx="3241964" cy="2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900" spc="0" dirty="0">
                <a:solidFill>
                  <a:srgbClr val="7FA2C4"/>
                </a:solidFill>
              </a:rPr>
              <a:t>拉氏变换收敛域：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D6BC4A-0AA9-4613-BF22-F8D9D1282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9161" r="28750" b="21732"/>
          <a:stretch/>
        </p:blipFill>
        <p:spPr>
          <a:xfrm>
            <a:off x="2590801" y="1300965"/>
            <a:ext cx="6761018" cy="51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150" y="408623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Review:</a:t>
            </a:r>
            <a:r>
              <a:rPr lang="zh-CN" altLang="en-US" sz="3200" spc="0" dirty="0">
                <a:solidFill>
                  <a:srgbClr val="7FA2C4"/>
                </a:solidFill>
                <a:sym typeface="Arial" panose="020B0604020202020204" pitchFamily="34" charset="0"/>
              </a:rPr>
              <a:t> </a:t>
            </a:r>
            <a:r>
              <a:rPr lang="en-US" altLang="zh-CN" sz="3200" spc="0" dirty="0">
                <a:solidFill>
                  <a:srgbClr val="7FA2C4"/>
                </a:solidFill>
                <a:sym typeface="Arial" panose="020B0604020202020204" pitchFamily="34" charset="0"/>
              </a:rPr>
              <a:t>LTI, convolution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1212" y="6445908"/>
            <a:ext cx="2057400" cy="365125"/>
          </a:xfrm>
        </p:spPr>
        <p:txBody>
          <a:bodyPr/>
          <a:lstStyle/>
          <a:p>
            <a:pPr defTabSz="457200">
              <a:defRPr/>
            </a:pPr>
            <a:fld id="{DB14637D-D68E-4894-9689-FF5F408B50A3}" type="slidenum">
              <a:rPr lang="zh-CN" altLang="en-US" sz="120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 defTabSz="457200">
                <a:defRPr/>
              </a:pPr>
              <a:t>24</a:t>
            </a:fld>
            <a:endParaRPr lang="zh-CN" altLang="en-US" sz="1200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BC3C1-5981-402A-B8DD-749555842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8" t="29091" r="39546" b="47070"/>
          <a:stretch/>
        </p:blipFill>
        <p:spPr>
          <a:xfrm>
            <a:off x="2327563" y="1369734"/>
            <a:ext cx="7259782" cy="41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7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900" spc="0" dirty="0">
                <a:solidFill>
                  <a:srgbClr val="7FA2C4"/>
                </a:solidFill>
              </a:rPr>
              <a:t>拉氏变换收敛域：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77D8F2-3E16-4B1A-8B1E-B0EBB9B4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5" t="24548" r="57677" b="50316"/>
          <a:stretch/>
        </p:blipFill>
        <p:spPr>
          <a:xfrm>
            <a:off x="850163" y="1490400"/>
            <a:ext cx="5242837" cy="43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8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900" spc="0" dirty="0">
                <a:solidFill>
                  <a:srgbClr val="7FA2C4"/>
                </a:solidFill>
              </a:rPr>
              <a:t>拉氏变换收敛域：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77D8F2-3E16-4B1A-8B1E-B0EBB9B4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5" t="24548" r="35965" b="50316"/>
          <a:stretch/>
        </p:blipFill>
        <p:spPr>
          <a:xfrm>
            <a:off x="853162" y="1490400"/>
            <a:ext cx="9838442" cy="35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拉式变换性质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3673C3-092A-411E-8506-DD5E739D5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85" t="16420" r="23436" b="47817"/>
          <a:stretch/>
        </p:blipFill>
        <p:spPr>
          <a:xfrm>
            <a:off x="513453" y="1786635"/>
            <a:ext cx="11159093" cy="4352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E82B96-9EFB-47B8-A04E-481283A38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91" t="64957" r="53778" b="26530"/>
          <a:stretch/>
        </p:blipFill>
        <p:spPr>
          <a:xfrm>
            <a:off x="5113941" y="443127"/>
            <a:ext cx="3686509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拉式变换性质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B3673C3-092A-411E-8506-DD5E739D5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85" t="52183" r="23436" b="14006"/>
          <a:stretch/>
        </p:blipFill>
        <p:spPr>
          <a:xfrm>
            <a:off x="608400" y="2161309"/>
            <a:ext cx="10633554" cy="39208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E82B96-9EFB-47B8-A04E-481283A38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91" t="64957" r="53778" b="26530"/>
          <a:stretch/>
        </p:blipFill>
        <p:spPr>
          <a:xfrm>
            <a:off x="5015345" y="608400"/>
            <a:ext cx="3686509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拉式变换常用变换对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78015-B101-4909-8884-154BAB15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832639-18DE-43AB-8A6E-5912E688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3" t="28080" r="27273" b="16969"/>
          <a:stretch/>
        </p:blipFill>
        <p:spPr>
          <a:xfrm>
            <a:off x="4405744" y="608400"/>
            <a:ext cx="6428510" cy="56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1101687"/>
            <a:ext cx="666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47" y="3929252"/>
            <a:ext cx="4259580" cy="1064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05" y="5334000"/>
            <a:ext cx="5638165" cy="83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7555" y="1878330"/>
            <a:ext cx="271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看成并行系统，下面的系统是个反馈系统。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4E052-B6BF-438F-85C7-56E48EF345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52" t="36797" r="23303" b="16064"/>
          <a:stretch/>
        </p:blipFill>
        <p:spPr>
          <a:xfrm>
            <a:off x="1674813" y="1806227"/>
            <a:ext cx="5638165" cy="32328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拉式变换常用变换对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78015-B101-4909-8884-154BAB15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E092B7-7A46-4280-81D4-27FD76624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3" t="56970" r="28750" b="13536"/>
          <a:stretch/>
        </p:blipFill>
        <p:spPr>
          <a:xfrm>
            <a:off x="3768435" y="1870363"/>
            <a:ext cx="7187666" cy="36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Laplace Transformation &amp; Z Transformation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3966226-D9A1-40C2-905E-F7DD54BA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456" t="30605" r="32476" b="25656"/>
          <a:stretch/>
        </p:blipFill>
        <p:spPr>
          <a:xfrm>
            <a:off x="4904508" y="1989829"/>
            <a:ext cx="6968837" cy="4503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DE085C-9869-4A95-ACE4-9C57887BD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91" t="55758" r="52045" b="26868"/>
          <a:stretch/>
        </p:blipFill>
        <p:spPr>
          <a:xfrm>
            <a:off x="608400" y="1589217"/>
            <a:ext cx="4059382" cy="22056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2B5DD5-1317-4050-A41A-7BEF6DE9A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50000" r="57272" b="27475"/>
          <a:stretch/>
        </p:blipFill>
        <p:spPr>
          <a:xfrm>
            <a:off x="1425818" y="4000800"/>
            <a:ext cx="3241964" cy="2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4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3A2CB-71CF-4CD5-BFE4-B7DD29A6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>
                <a:solidFill>
                  <a:srgbClr val="7FA2C4"/>
                </a:solidFill>
              </a:rPr>
              <a:t>Z</a:t>
            </a:r>
            <a:r>
              <a:rPr lang="zh-CN" altLang="en-US" spc="0" dirty="0">
                <a:solidFill>
                  <a:srgbClr val="7FA2C4"/>
                </a:solidFill>
              </a:rPr>
              <a:t>变换收敛域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23E55-77F9-4319-9DD7-14E8F2F2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左边信号？</a:t>
            </a:r>
            <a:endParaRPr lang="en-US" altLang="zh-CN" sz="2800" dirty="0"/>
          </a:p>
          <a:p>
            <a:r>
              <a:rPr lang="zh-CN" altLang="en-US" sz="2800" dirty="0"/>
              <a:t>右边信号？</a:t>
            </a:r>
            <a:endParaRPr lang="en-US" altLang="zh-CN" sz="2800" dirty="0"/>
          </a:p>
          <a:p>
            <a:r>
              <a:rPr lang="zh-CN" altLang="en-US" sz="2800" dirty="0"/>
              <a:t>双边信号？</a:t>
            </a:r>
            <a:endParaRPr lang="en-US" altLang="zh-CN" sz="2800" dirty="0"/>
          </a:p>
          <a:p>
            <a:r>
              <a:rPr lang="zh-CN" altLang="en-US" sz="2800" dirty="0"/>
              <a:t>有限区间信号？</a:t>
            </a:r>
          </a:p>
        </p:txBody>
      </p:sp>
    </p:spTree>
    <p:extLst>
      <p:ext uri="{BB962C8B-B14F-4D97-AF65-F5344CB8AC3E}">
        <p14:creationId xmlns:p14="http://schemas.microsoft.com/office/powerpoint/2010/main" val="2983448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Z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变换性质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88440C-2C9D-408A-B505-66504F77B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183" t="25444" r="24418" b="38614"/>
          <a:stretch/>
        </p:blipFill>
        <p:spPr>
          <a:xfrm>
            <a:off x="608400" y="1934617"/>
            <a:ext cx="10992616" cy="42413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6FD905-CCDB-40FA-A84E-EA0C71123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61263" r="57272" b="27475"/>
          <a:stretch/>
        </p:blipFill>
        <p:spPr>
          <a:xfrm>
            <a:off x="4079337" y="432583"/>
            <a:ext cx="2749754" cy="10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Z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变换性质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88440C-2C9D-408A-B505-66504F77B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857" t="61530" r="23744" b="12080"/>
          <a:stretch/>
        </p:blipFill>
        <p:spPr>
          <a:xfrm>
            <a:off x="383792" y="2135177"/>
            <a:ext cx="11193808" cy="31711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6FD905-CCDB-40FA-A84E-EA0C71123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61263" r="57272" b="27475"/>
          <a:stretch/>
        </p:blipFill>
        <p:spPr>
          <a:xfrm>
            <a:off x="4079337" y="432583"/>
            <a:ext cx="2749754" cy="10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6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122C-5EDB-4985-B1ED-B80CBF26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Z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变换常用变换对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23AA7B-3639-4C98-837E-D1F82B424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375" t="21005" r="32608" b="21647"/>
          <a:stretch/>
        </p:blipFill>
        <p:spPr>
          <a:xfrm>
            <a:off x="4308763" y="394854"/>
            <a:ext cx="5250874" cy="62692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3EDB06-3AAB-44A1-AB85-410124246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41" t="31313" r="58182" b="62424"/>
          <a:stretch/>
        </p:blipFill>
        <p:spPr>
          <a:xfrm>
            <a:off x="1364072" y="1939636"/>
            <a:ext cx="1798143" cy="705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4DC8AB-942B-4C9A-84FA-9D5B21392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63" t="63434" r="45569" b="28485"/>
          <a:stretch/>
        </p:blipFill>
        <p:spPr>
          <a:xfrm>
            <a:off x="1571890" y="2717672"/>
            <a:ext cx="1379128" cy="11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0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Unilateral Laplace Transform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pc="0" dirty="0">
                <a:solidFill>
                  <a:srgbClr val="7FA2C4"/>
                </a:solidFill>
              </a:rPr>
              <a:t>Definition</a:t>
            </a:r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DA895-581B-4AF0-ABDE-D229B4E88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1" t="55758" r="52045" b="26868"/>
          <a:stretch/>
        </p:blipFill>
        <p:spPr>
          <a:xfrm>
            <a:off x="213909" y="2215253"/>
            <a:ext cx="4843000" cy="2509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A14B2A-28D1-45E1-97C5-E52490A58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77" t="60669" r="39773" b="34545"/>
          <a:stretch/>
        </p:blipFill>
        <p:spPr>
          <a:xfrm>
            <a:off x="5708073" y="2215253"/>
            <a:ext cx="5614228" cy="12137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9347FD-69E2-4F4B-ABD4-C11945D06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20" t="38855" r="62596" b="52889"/>
          <a:stretch/>
        </p:blipFill>
        <p:spPr>
          <a:xfrm>
            <a:off x="5708073" y="3495409"/>
            <a:ext cx="2715491" cy="13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09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Unilateral Laplace Transform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pc="0" dirty="0">
                <a:solidFill>
                  <a:srgbClr val="7FA2C4"/>
                </a:solidFill>
              </a:rPr>
              <a:t>Application</a:t>
            </a:r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571ED-3BD1-4995-88B9-B0AF9A59A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7" t="41212" r="29546" b="25657"/>
          <a:stretch/>
        </p:blipFill>
        <p:spPr>
          <a:xfrm>
            <a:off x="3325089" y="1717362"/>
            <a:ext cx="7144667" cy="36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Unilateral Laplace Transform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pc="0" dirty="0">
                <a:solidFill>
                  <a:srgbClr val="7FA2C4"/>
                </a:solidFill>
              </a:rPr>
              <a:t>Application</a:t>
            </a:r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FD632E-0377-4AE7-894D-41FF6C89F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1" t="45455" r="37046" b="48283"/>
          <a:stretch/>
        </p:blipFill>
        <p:spPr>
          <a:xfrm>
            <a:off x="5805054" y="1490400"/>
            <a:ext cx="4073237" cy="1035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02ECB0-69F8-4F06-9A6A-3EE24D510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28" t="41274" r="29545" b="28687"/>
          <a:stretch/>
        </p:blipFill>
        <p:spPr>
          <a:xfrm>
            <a:off x="2932253" y="2761114"/>
            <a:ext cx="7098437" cy="36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62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Unilateral Z Transform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pc="0" dirty="0">
                <a:solidFill>
                  <a:srgbClr val="7FA2C4"/>
                </a:solidFill>
              </a:rPr>
              <a:t>Definition</a:t>
            </a:r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E76EAA-5E0D-4F7C-870E-E49F1E937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0" t="50000" r="57272" b="27475"/>
          <a:stretch/>
        </p:blipFill>
        <p:spPr>
          <a:xfrm>
            <a:off x="1074853" y="2673924"/>
            <a:ext cx="3903198" cy="3001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5532E-AFC7-4E54-874C-3B88D2151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95" t="39394" r="41023" b="56768"/>
          <a:stretch/>
        </p:blipFill>
        <p:spPr>
          <a:xfrm>
            <a:off x="5757688" y="4802514"/>
            <a:ext cx="5359459" cy="8778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2A43C9-7F91-49E5-AE1D-5C193D8DA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20" t="57778" r="58409" b="34593"/>
          <a:stretch/>
        </p:blipFill>
        <p:spPr>
          <a:xfrm>
            <a:off x="5757688" y="2678937"/>
            <a:ext cx="3927207" cy="1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1101687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31" y="4441793"/>
            <a:ext cx="5873184" cy="9922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27706" t="-113" b="-1"/>
          <a:stretch/>
        </p:blipFill>
        <p:spPr>
          <a:xfrm>
            <a:off x="5920411" y="5847721"/>
            <a:ext cx="2967890" cy="6007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60831" y="5667837"/>
            <a:ext cx="3688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稳定：收敛域包含单位圆</a:t>
            </a:r>
            <a:endParaRPr lang="en-US" altLang="zh-CN" sz="2400" dirty="0"/>
          </a:p>
          <a:p>
            <a:r>
              <a:rPr lang="zh-CN" altLang="en-US" sz="2400" dirty="0"/>
              <a:t>因果：收敛域往外侧取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25" y="1101687"/>
            <a:ext cx="3901778" cy="21185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72E0246-E9B3-46BC-9161-186A750B14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253" t="57336" r="24548" b="27815"/>
          <a:stretch/>
        </p:blipFill>
        <p:spPr>
          <a:xfrm>
            <a:off x="1495646" y="1972777"/>
            <a:ext cx="5650563" cy="11184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4223DD-D876-4533-B38B-B1003D9D22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831" y="3143087"/>
            <a:ext cx="4259580" cy="10648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2E9EE20-A043-489A-BD3C-DD37B1B8231B}"/>
                  </a:ext>
                </a:extLst>
              </p:cNvPr>
              <p:cNvSpPr/>
              <p:nvPr/>
            </p:nvSpPr>
            <p:spPr>
              <a:xfrm>
                <a:off x="7534015" y="3531874"/>
                <a:ext cx="3702021" cy="647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))=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)=(1+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2E9EE20-A043-489A-BD3C-DD37B1B82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15" y="3531874"/>
                <a:ext cx="3702021" cy="6472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Unilateral Z Transform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pc="0" dirty="0">
                <a:solidFill>
                  <a:srgbClr val="7FA2C4"/>
                </a:solidFill>
              </a:rPr>
              <a:t>Application</a:t>
            </a:r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5EF27B-818A-47D9-9C8B-0FF230BFB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8" t="71718" r="41790" b="24646"/>
          <a:stretch/>
        </p:blipFill>
        <p:spPr>
          <a:xfrm>
            <a:off x="608400" y="4129253"/>
            <a:ext cx="4433004" cy="784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841BA4-C374-4885-99CB-090BC6472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60" t="78695" r="41594" b="18073"/>
          <a:stretch/>
        </p:blipFill>
        <p:spPr>
          <a:xfrm>
            <a:off x="608400" y="3230781"/>
            <a:ext cx="5200374" cy="784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C65C0E-C415-4438-8D6F-0632DB95A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47" t="19999" r="42426" b="76162"/>
          <a:stretch/>
        </p:blipFill>
        <p:spPr>
          <a:xfrm>
            <a:off x="608400" y="2332308"/>
            <a:ext cx="2809338" cy="784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A4740-F2E3-4A17-9775-9FEF74CE5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32" t="85784" r="39301" b="11443"/>
          <a:stretch/>
        </p:blipFill>
        <p:spPr>
          <a:xfrm>
            <a:off x="608400" y="5027724"/>
            <a:ext cx="8437418" cy="7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5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CED9D-EE8A-42BE-BA13-AA12B0CA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Unilateral Z Transform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9AA6-4ADE-4741-80A6-9AFAC78B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pc="0" dirty="0">
                <a:solidFill>
                  <a:srgbClr val="7FA2C4"/>
                </a:solidFill>
              </a:rPr>
              <a:t>Application</a:t>
            </a:r>
            <a:endParaRPr lang="zh-CN" altLang="en-US" sz="2900" b="1" spc="0" dirty="0">
              <a:solidFill>
                <a:srgbClr val="7FA2C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C90937-F88D-4E89-B1E0-3A369F19B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27" t="40404" r="34205" b="54343"/>
          <a:stretch/>
        </p:blipFill>
        <p:spPr>
          <a:xfrm>
            <a:off x="3422071" y="1704109"/>
            <a:ext cx="7073807" cy="817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6453BE-CF61-4DFA-8FF4-11647C466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54" t="61414" r="29432" b="10303"/>
          <a:stretch/>
        </p:blipFill>
        <p:spPr>
          <a:xfrm>
            <a:off x="3367017" y="2772108"/>
            <a:ext cx="7128861" cy="34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7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33C9C-5FA5-44C2-A528-20643EF5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Zero-polar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743157-122F-4BF8-9DE3-102492B0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400" y="1541902"/>
            <a:ext cx="7567705" cy="44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1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33C9C-5FA5-44C2-A528-20643EF5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Bode</a:t>
            </a:r>
            <a:endParaRPr lang="zh-CN" altLang="en-US" sz="2900" spc="0" dirty="0">
              <a:solidFill>
                <a:srgbClr val="7FA2C4"/>
              </a:solidFill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754C0B-9333-454A-A50B-8CC8B55F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B88A8-21E9-405C-BC18-B5FE3ED3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0" y="1552745"/>
            <a:ext cx="7557140" cy="29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9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33C9C-5FA5-44C2-A528-20643EF5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Casual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 </a:t>
            </a:r>
            <a:r>
              <a:rPr lang="en-US" altLang="zh-CN" sz="2900" spc="0" dirty="0">
                <a:solidFill>
                  <a:srgbClr val="7FA2C4"/>
                </a:solidFill>
                <a:cs typeface="+mn-cs"/>
              </a:rPr>
              <a:t>or not</a:t>
            </a:r>
            <a:r>
              <a:rPr lang="zh-CN" altLang="en-US" sz="2900" spc="0" dirty="0">
                <a:solidFill>
                  <a:srgbClr val="7FA2C4"/>
                </a:solidFill>
                <a:cs typeface="+mn-cs"/>
              </a:rPr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754C0B-9333-454A-A50B-8CC8B55F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37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1101687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60" y="5404722"/>
            <a:ext cx="4099037" cy="7031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2986405"/>
            <a:ext cx="5000625" cy="327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73860" y="3672773"/>
            <a:ext cx="4191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画出根轨迹图：</a:t>
            </a:r>
            <a:endParaRPr lang="en-US" altLang="zh-CN" sz="2400" dirty="0"/>
          </a:p>
          <a:p>
            <a:r>
              <a:rPr lang="en-US" altLang="zh-CN" sz="2400" dirty="0"/>
              <a:t>K&gt;0: stable</a:t>
            </a:r>
          </a:p>
          <a:p>
            <a:r>
              <a:rPr lang="en-US" altLang="zh-CN" sz="2400" dirty="0"/>
              <a:t>K&lt;0: not stable when K&lt;=-6, s meets 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DBC184-CA3E-4EB0-B32C-A56C9449A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43" t="57670" r="22018" b="26546"/>
          <a:stretch/>
        </p:blipFill>
        <p:spPr>
          <a:xfrm>
            <a:off x="1673860" y="1794609"/>
            <a:ext cx="5442333" cy="1082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82A71D1-13AD-43B2-AB11-36C382C6A519}"/>
                  </a:ext>
                </a:extLst>
              </p:cNvPr>
              <p:cNvSpPr txBox="1"/>
              <p:nvPr/>
            </p:nvSpPr>
            <p:spPr>
              <a:xfrm>
                <a:off x="1673860" y="3216797"/>
                <a:ext cx="2774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82A71D1-13AD-43B2-AB11-36C382C6A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860" y="3216797"/>
                <a:ext cx="2774093" cy="369332"/>
              </a:xfrm>
              <a:prstGeom prst="rect">
                <a:avLst/>
              </a:prstGeom>
              <a:blipFill>
                <a:blip r:embed="rId7"/>
                <a:stretch>
                  <a:fillRect r="-1758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880389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4007" r="10470" b="63565"/>
          <a:stretch>
            <a:fillRect/>
          </a:stretch>
        </p:blipFill>
        <p:spPr>
          <a:xfrm>
            <a:off x="5126465" y="983393"/>
            <a:ext cx="5420300" cy="1198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4DFF2E-6EC3-45ED-B87D-1A336A3E65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52" t="44065" r="21609" b="39232"/>
          <a:stretch/>
        </p:blipFill>
        <p:spPr>
          <a:xfrm>
            <a:off x="1436116" y="2351414"/>
            <a:ext cx="9056116" cy="1832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873920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880389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>
          <a:xfrm>
            <a:off x="0" y="2974013"/>
            <a:ext cx="6623805" cy="23610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4007" r="10470" b="63565"/>
          <a:stretch>
            <a:fillRect/>
          </a:stretch>
        </p:blipFill>
        <p:spPr>
          <a:xfrm>
            <a:off x="527891" y="1702485"/>
            <a:ext cx="5112745" cy="1130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65C87B-3909-40B5-969A-23357C08F1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91" t="19596" r="24548" b="61446"/>
          <a:stretch/>
        </p:blipFill>
        <p:spPr>
          <a:xfrm>
            <a:off x="5800381" y="1343933"/>
            <a:ext cx="5944092" cy="14893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B5034B-E290-4A0F-B39B-54250990D3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3" r="18548"/>
          <a:stretch/>
        </p:blipFill>
        <p:spPr>
          <a:xfrm>
            <a:off x="5800381" y="2974013"/>
            <a:ext cx="6108233" cy="2361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6CCD2A-F555-453A-B47A-1ED6446562CE}"/>
                  </a:ext>
                </a:extLst>
              </p:cNvPr>
              <p:cNvSpPr/>
              <p:nvPr/>
            </p:nvSpPr>
            <p:spPr>
              <a:xfrm>
                <a:off x="569837" y="5475799"/>
                <a:ext cx="3014030" cy="647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))=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)=(1+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6CCD2A-F555-453A-B47A-1ED644656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37" y="5475799"/>
                <a:ext cx="3014030" cy="6472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870864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"/>
          <a:stretch>
            <a:fillRect/>
          </a:stretch>
        </p:blipFill>
        <p:spPr>
          <a:xfrm>
            <a:off x="5816643" y="1214513"/>
            <a:ext cx="6375357" cy="3871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4007" r="10470" b="63565"/>
          <a:stretch>
            <a:fillRect/>
          </a:stretch>
        </p:blipFill>
        <p:spPr>
          <a:xfrm>
            <a:off x="675700" y="1687666"/>
            <a:ext cx="5420300" cy="1198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4A87DB-38C8-49FD-BBB8-6215DD434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24" t="38715" r="23373" b="34298"/>
          <a:stretch/>
        </p:blipFill>
        <p:spPr>
          <a:xfrm>
            <a:off x="407279" y="3033543"/>
            <a:ext cx="5409364" cy="1905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3"/>
          <p:cNvGrpSpPr/>
          <p:nvPr/>
        </p:nvGrpSpPr>
        <p:grpSpPr>
          <a:xfrm>
            <a:off x="1524000" y="284389"/>
            <a:ext cx="5593080" cy="529772"/>
            <a:chOff x="0" y="284389"/>
            <a:chExt cx="1692275" cy="529772"/>
          </a:xfrm>
        </p:grpSpPr>
        <p:sp>
          <p:nvSpPr>
            <p:cNvPr id="17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Homework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7"/>
          <p:cNvCxnSpPr/>
          <p:nvPr/>
        </p:nvCxnSpPr>
        <p:spPr>
          <a:xfrm>
            <a:off x="152400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24000" y="870864"/>
            <a:ext cx="6661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4007" r="10470" b="63565"/>
          <a:stretch>
            <a:fillRect/>
          </a:stretch>
        </p:blipFill>
        <p:spPr>
          <a:xfrm>
            <a:off x="1098646" y="1618323"/>
            <a:ext cx="5420300" cy="11987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" y="2817113"/>
            <a:ext cx="11590755" cy="4105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EFA3C4-5B95-49C5-9052-444855D428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81" t="64999" r="24156" b="8833"/>
          <a:stretch/>
        </p:blipFill>
        <p:spPr>
          <a:xfrm>
            <a:off x="6739311" y="1022602"/>
            <a:ext cx="5189220" cy="17945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1939</Words>
  <Application>Microsoft Office PowerPoint</Application>
  <PresentationFormat>宽屏</PresentationFormat>
  <Paragraphs>243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 Set 3：problem 7</vt:lpstr>
      <vt:lpstr>Problem Set 3：problem 7</vt:lpstr>
      <vt:lpstr>Review: LTI</vt:lpstr>
      <vt:lpstr>Review: LTI</vt:lpstr>
      <vt:lpstr>Review: LTI</vt:lpstr>
      <vt:lpstr>Review: LTI, convolution</vt:lpstr>
      <vt:lpstr>时域 vs 频域（连续vs离散）</vt:lpstr>
      <vt:lpstr>时域 vs 频域（连续vs离散）</vt:lpstr>
      <vt:lpstr>Laplace Transformation &amp; Z Transformation</vt:lpstr>
      <vt:lpstr>拉氏变换收敛域：</vt:lpstr>
      <vt:lpstr>Review: LTI, convolution</vt:lpstr>
      <vt:lpstr>拉氏变换收敛域：</vt:lpstr>
      <vt:lpstr>拉氏变换收敛域：</vt:lpstr>
      <vt:lpstr>拉式变换性质</vt:lpstr>
      <vt:lpstr>拉式变换性质</vt:lpstr>
      <vt:lpstr>拉式变换常用变换对</vt:lpstr>
      <vt:lpstr>拉式变换常用变换对</vt:lpstr>
      <vt:lpstr>Laplace Transformation &amp; Z Transformation</vt:lpstr>
      <vt:lpstr>Z变换收敛域</vt:lpstr>
      <vt:lpstr>Z变换性质</vt:lpstr>
      <vt:lpstr>Z变换性质</vt:lpstr>
      <vt:lpstr>Z变换常用变换对</vt:lpstr>
      <vt:lpstr>Unilateral Laplace Transform</vt:lpstr>
      <vt:lpstr>Unilateral Laplace Transform</vt:lpstr>
      <vt:lpstr>Unilateral Laplace Transform</vt:lpstr>
      <vt:lpstr>Unilateral Z Transform</vt:lpstr>
      <vt:lpstr>Unilateral Z Transform</vt:lpstr>
      <vt:lpstr>Unilateral Z Transform</vt:lpstr>
      <vt:lpstr>Zero-polar</vt:lpstr>
      <vt:lpstr>Bode</vt:lpstr>
      <vt:lpstr>Casual or not？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ChenXM</dc:creator>
  <cp:lastModifiedBy>Fush</cp:lastModifiedBy>
  <cp:revision>251</cp:revision>
  <dcterms:created xsi:type="dcterms:W3CDTF">2019-06-19T02:08:00Z</dcterms:created>
  <dcterms:modified xsi:type="dcterms:W3CDTF">2022-04-14T16:11:21Z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1E1039BB6DC64D6C9E8991ABA74F88B3</vt:lpwstr>
  </property>
</Properties>
</file>